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6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E Leandro (IXL-S1DEA)" initials="CL(" lastIdx="0" clrIdx="0">
    <p:extLst>
      <p:ext uri="{19B8F6BF-5375-455C-9EA6-DF929625EA0E}">
        <p15:presenceInfo xmlns:p15="http://schemas.microsoft.com/office/powerpoint/2012/main" userId="CONTE Leandro (IXL-S1DE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81" d="100"/>
          <a:sy n="81" d="100"/>
        </p:scale>
        <p:origin x="120" y="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0F769-C284-486B-AC08-EDB668090EE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78CE1-E4FF-460C-A7D5-BD5CEA81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78CE1-E4FF-460C-A7D5-BD5CEA812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D168-2EF4-4A62-A96C-8225E2846998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B712-AFA2-41F3-82FA-12CD991786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93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D168-2EF4-4A62-A96C-8225E2846998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B712-AFA2-41F3-82FA-12CD991786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7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D168-2EF4-4A62-A96C-8225E2846998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B712-AFA2-41F3-82FA-12CD991786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0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D168-2EF4-4A62-A96C-8225E2846998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B712-AFA2-41F3-82FA-12CD991786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43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D168-2EF4-4A62-A96C-8225E2846998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B712-AFA2-41F3-82FA-12CD991786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15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D168-2EF4-4A62-A96C-8225E2846998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B712-AFA2-41F3-82FA-12CD991786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17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D168-2EF4-4A62-A96C-8225E2846998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B712-AFA2-41F3-82FA-12CD991786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91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D168-2EF4-4A62-A96C-8225E2846998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B712-AFA2-41F3-82FA-12CD991786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14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D168-2EF4-4A62-A96C-8225E2846998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B712-AFA2-41F3-82FA-12CD991786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60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D168-2EF4-4A62-A96C-8225E2846998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B712-AFA2-41F3-82FA-12CD991786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36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D168-2EF4-4A62-A96C-8225E2846998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B712-AFA2-41F3-82FA-12CD991786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39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D168-2EF4-4A62-A96C-8225E2846998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2B712-AFA2-41F3-82FA-12CD991786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53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4" y="37978"/>
            <a:ext cx="8984609" cy="6820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              </a:t>
            </a:r>
            <a:r>
              <a:rPr lang="de-DE" sz="5400" dirty="0"/>
              <a:t>Savanne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390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FFFF00"/>
                </a:solidFill>
              </a:rPr>
              <a:t>Die Tv-Stars </a:t>
            </a:r>
            <a:r>
              <a:rPr lang="fr-BE" dirty="0" err="1">
                <a:solidFill>
                  <a:srgbClr val="FFFF00"/>
                </a:solidFill>
              </a:rPr>
              <a:t>unter</a:t>
            </a:r>
            <a:r>
              <a:rPr lang="fr-BE" dirty="0">
                <a:solidFill>
                  <a:srgbClr val="FFFF00"/>
                </a:solidFill>
              </a:rPr>
              <a:t> den </a:t>
            </a:r>
            <a:r>
              <a:rPr lang="fr-BE" dirty="0" err="1">
                <a:solidFill>
                  <a:srgbClr val="FFFF00"/>
                </a:solidFill>
              </a:rPr>
              <a:t>Savannentieren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1" y="1807389"/>
            <a:ext cx="3454762" cy="2173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41" y="2048091"/>
            <a:ext cx="2636469" cy="1483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61" y="4663483"/>
            <a:ext cx="2489867" cy="1875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7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630" y="1733887"/>
            <a:ext cx="2642083" cy="2086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9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60" y="4663483"/>
            <a:ext cx="2911101" cy="1737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45181" y="1284169"/>
            <a:ext cx="345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chemeClr val="bg1"/>
                </a:solidFill>
                <a:latin typeface="Bodoni MT Black" panose="02070A03080606020203" pitchFamily="18" charset="0"/>
              </a:rPr>
              <a:t>The King</a:t>
            </a:r>
            <a:endParaRPr lang="en-US" sz="28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888509"/>
            <a:ext cx="255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FFC000"/>
                </a:solidFill>
              </a:rPr>
              <a:t>The </a:t>
            </a:r>
            <a:r>
              <a:rPr lang="fr-BE" sz="2400" b="1" dirty="0" err="1">
                <a:solidFill>
                  <a:srgbClr val="FFC000"/>
                </a:solidFill>
              </a:rPr>
              <a:t>Big</a:t>
            </a:r>
            <a:r>
              <a:rPr lang="fr-BE" sz="2400" b="1" dirty="0">
                <a:solidFill>
                  <a:srgbClr val="FFC000"/>
                </a:solidFill>
              </a:rPr>
              <a:t> One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254" y="5532375"/>
            <a:ext cx="1987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err="1">
                <a:solidFill>
                  <a:srgbClr val="FFC000"/>
                </a:solidFill>
              </a:rPr>
              <a:t>Das</a:t>
            </a:r>
            <a:r>
              <a:rPr lang="fr-BE" sz="2400" b="1" dirty="0">
                <a:solidFill>
                  <a:srgbClr val="FFC000"/>
                </a:solidFill>
              </a:rPr>
              <a:t> </a:t>
            </a:r>
            <a:r>
              <a:rPr lang="fr-BE" sz="2400" b="1" dirty="0" err="1">
                <a:solidFill>
                  <a:srgbClr val="FFC000"/>
                </a:solidFill>
              </a:rPr>
              <a:t>Streifchen-pony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3699" y="4177450"/>
            <a:ext cx="347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FFC000"/>
                </a:solidFill>
              </a:rPr>
              <a:t>Der mit </a:t>
            </a:r>
            <a:r>
              <a:rPr lang="fr-BE" sz="2400" b="1" dirty="0" err="1">
                <a:solidFill>
                  <a:srgbClr val="FFC000"/>
                </a:solidFill>
              </a:rPr>
              <a:t>dem</a:t>
            </a:r>
            <a:r>
              <a:rPr lang="fr-BE" sz="2400" b="1" dirty="0">
                <a:solidFill>
                  <a:srgbClr val="FFC000"/>
                </a:solidFill>
              </a:rPr>
              <a:t> Horn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71927" y="1161058"/>
            <a:ext cx="245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FFC000"/>
                </a:solidFill>
              </a:rPr>
              <a:t>Horn + mini-</a:t>
            </a:r>
            <a:r>
              <a:rPr lang="fr-BE" sz="2000" b="1" dirty="0" err="1">
                <a:solidFill>
                  <a:srgbClr val="FFC000"/>
                </a:solidFill>
              </a:rPr>
              <a:t>reh</a:t>
            </a:r>
            <a:r>
              <a:rPr lang="fr-BE" sz="2000" b="1" dirty="0">
                <a:solidFill>
                  <a:srgbClr val="FFC000"/>
                </a:solidFill>
              </a:rPr>
              <a:t>=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1025400" y="1377987"/>
            <a:ext cx="656800" cy="371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742" y="0"/>
            <a:ext cx="10515600" cy="1325563"/>
          </a:xfrm>
        </p:spPr>
        <p:txBody>
          <a:bodyPr>
            <a:normAutofit/>
          </a:bodyPr>
          <a:lstStyle/>
          <a:p>
            <a:r>
              <a:rPr lang="fr-BE" dirty="0" err="1"/>
              <a:t>Tourismus</a:t>
            </a:r>
            <a:r>
              <a:rPr lang="fr-BE" dirty="0"/>
              <a:t> in der </a:t>
            </a:r>
            <a:r>
              <a:rPr lang="fr-BE" dirty="0" err="1"/>
              <a:t>Savanne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1443"/>
            <a:ext cx="7315200" cy="5215813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Durch</a:t>
            </a:r>
            <a:r>
              <a:rPr lang="en-US" dirty="0">
                <a:solidFill>
                  <a:srgbClr val="7030A0"/>
                </a:solidFill>
              </a:rPr>
              <a:t> die </a:t>
            </a:r>
            <a:r>
              <a:rPr lang="en-US" dirty="0" err="1">
                <a:solidFill>
                  <a:srgbClr val="7030A0"/>
                </a:solidFill>
              </a:rPr>
              <a:t>vielen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Tiere</a:t>
            </a:r>
            <a:r>
              <a:rPr lang="en-US" dirty="0">
                <a:solidFill>
                  <a:srgbClr val="7030A0"/>
                </a:solidFill>
              </a:rPr>
              <a:t> in der </a:t>
            </a:r>
            <a:r>
              <a:rPr lang="en-US" dirty="0" err="1">
                <a:solidFill>
                  <a:srgbClr val="7030A0"/>
                </a:solidFill>
              </a:rPr>
              <a:t>Savanne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gibt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viel</a:t>
            </a:r>
            <a:r>
              <a:rPr lang="en-US" dirty="0">
                <a:solidFill>
                  <a:srgbClr val="7030A0"/>
                </a:solidFill>
              </a:rPr>
              <a:t> Safari </a:t>
            </a:r>
            <a:r>
              <a:rPr lang="en-US" dirty="0" err="1">
                <a:solidFill>
                  <a:srgbClr val="7030A0"/>
                </a:solidFill>
              </a:rPr>
              <a:t>Tourismus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Die Länder </a:t>
            </a:r>
            <a:r>
              <a:rPr lang="en-US" dirty="0" err="1">
                <a:solidFill>
                  <a:srgbClr val="7030A0"/>
                </a:solidFill>
              </a:rPr>
              <a:t>profitieren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sehr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</a:t>
            </a:r>
            <a:r>
              <a:rPr lang="en-US" dirty="0" err="1" smtClean="0">
                <a:solidFill>
                  <a:srgbClr val="7030A0"/>
                </a:solidFill>
              </a:rPr>
              <a:t>avon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doch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gibt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auch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</a:t>
            </a:r>
            <a:r>
              <a:rPr lang="en-US" dirty="0" err="1" smtClean="0">
                <a:solidFill>
                  <a:srgbClr val="7030A0"/>
                </a:solidFill>
              </a:rPr>
              <a:t>achteile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 err="1">
                <a:solidFill>
                  <a:srgbClr val="7030A0"/>
                </a:solidFill>
              </a:rPr>
              <a:t>Manche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Touristen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kommen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einfach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nur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>
                <a:solidFill>
                  <a:srgbClr val="7030A0"/>
                </a:solidFill>
              </a:rPr>
              <a:t>um </a:t>
            </a:r>
            <a:r>
              <a:rPr lang="en-US" dirty="0" err="1">
                <a:solidFill>
                  <a:srgbClr val="7030A0"/>
                </a:solidFill>
              </a:rPr>
              <a:t>Tiere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abzuschießen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 err="1">
                <a:solidFill>
                  <a:srgbClr val="7030A0"/>
                </a:solidFill>
              </a:rPr>
              <a:t>Zum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Glück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wird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versucht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>
                <a:solidFill>
                  <a:srgbClr val="7030A0"/>
                </a:solidFill>
              </a:rPr>
              <a:t>die </a:t>
            </a:r>
            <a:r>
              <a:rPr lang="en-US" dirty="0" err="1">
                <a:solidFill>
                  <a:srgbClr val="7030A0"/>
                </a:solidFill>
              </a:rPr>
              <a:t>Tiere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mit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Schutzgebieten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zu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schützen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78" y="4281149"/>
            <a:ext cx="5316387" cy="24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7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err="1"/>
              <a:t>Danke</a:t>
            </a:r>
            <a:r>
              <a:rPr lang="en-US" sz="8800" dirty="0"/>
              <a:t> </a:t>
            </a:r>
            <a:r>
              <a:rPr lang="en-US" sz="8800" dirty="0" err="1"/>
              <a:t>fürs</a:t>
            </a:r>
            <a:r>
              <a:rPr lang="en-US" sz="8800" dirty="0"/>
              <a:t> </a:t>
            </a:r>
            <a:r>
              <a:rPr lang="en-US" sz="8800" dirty="0" err="1"/>
              <a:t>Z</a:t>
            </a:r>
            <a:r>
              <a:rPr lang="en-US" sz="8800" smtClean="0"/>
              <a:t>uhören</a:t>
            </a:r>
            <a:endParaRPr lang="en-US" sz="8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6" y="1670746"/>
            <a:ext cx="5162842" cy="5162842"/>
          </a:xfrm>
        </p:spPr>
      </p:pic>
    </p:spTree>
    <p:extLst>
      <p:ext uri="{BB962C8B-B14F-4D97-AF65-F5344CB8AC3E}">
        <p14:creationId xmlns:p14="http://schemas.microsoft.com/office/powerpoint/2010/main" val="178899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die Savanne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Savanne ist eine Mischung aus dem Regenwald und der Wüste</a:t>
            </a:r>
          </a:p>
          <a:p>
            <a:endParaRPr lang="de-DE" dirty="0"/>
          </a:p>
          <a:p>
            <a:r>
              <a:rPr lang="de-DE" dirty="0"/>
              <a:t>Sehr wichtig für die Bewohner und Tiere sind Trocken-  und Regenzeiten</a:t>
            </a:r>
          </a:p>
          <a:p>
            <a:endParaRPr lang="de-DE" dirty="0"/>
          </a:p>
          <a:p>
            <a:r>
              <a:rPr lang="de-DE" dirty="0"/>
              <a:t>Die Savanne ist auf fast allen Kontinenten irgendwo vorhanden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97790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417543" cy="1349741"/>
          </a:xfrm>
        </p:spPr>
        <p:txBody>
          <a:bodyPr/>
          <a:lstStyle/>
          <a:p>
            <a:r>
              <a:rPr lang="de-DE" dirty="0"/>
              <a:t>Die verschiedenen Typen der Savanne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37" y="147257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bg1"/>
                </a:solidFill>
              </a:rPr>
              <a:t>Dornsavanne:</a:t>
            </a:r>
            <a:endParaRPr lang="fr-BE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7" y="2034898"/>
            <a:ext cx="5568018" cy="26646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561" y="5662569"/>
            <a:ext cx="396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 </a:t>
            </a:r>
            <a:r>
              <a:rPr lang="de-DE" sz="2800" dirty="0">
                <a:solidFill>
                  <a:schemeClr val="bg1"/>
                </a:solidFill>
              </a:rPr>
              <a:t>Trockensavanne:</a:t>
            </a:r>
            <a:endParaRPr lang="fr-BE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25" y="4685252"/>
            <a:ext cx="4239508" cy="21727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3835" y="1391859"/>
            <a:ext cx="272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Feuchtsavanne:</a:t>
            </a:r>
            <a:endParaRPr lang="fr-BE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04" y="1995794"/>
            <a:ext cx="3826685" cy="26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9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verschiedenen Typen der Savanne 2</a:t>
            </a:r>
            <a:endParaRPr lang="fr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5" y="2018572"/>
            <a:ext cx="4017908" cy="4351338"/>
          </a:xfrm>
        </p:spPr>
      </p:pic>
      <p:sp>
        <p:nvSpPr>
          <p:cNvPr id="6" name="Textfeld 5"/>
          <p:cNvSpPr txBox="1"/>
          <p:nvPr/>
        </p:nvSpPr>
        <p:spPr>
          <a:xfrm>
            <a:off x="516834" y="1459855"/>
            <a:ext cx="1053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Dornsavanne                                    </a:t>
            </a:r>
            <a:r>
              <a:rPr lang="de-DE" sz="2400" dirty="0" err="1"/>
              <a:t>Trockensavannne</a:t>
            </a:r>
            <a:r>
              <a:rPr lang="de-DE" sz="2400" dirty="0"/>
              <a:t>                      Feuchtsavanne</a:t>
            </a:r>
          </a:p>
        </p:txBody>
      </p:sp>
      <p:pic>
        <p:nvPicPr>
          <p:cNvPr id="1026" name="Picture 2" descr="Afbeeldingsresultaat voor malabo klimadiagra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86" y="2018572"/>
            <a:ext cx="36059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13" y="2018572"/>
            <a:ext cx="39616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21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Viehwirtschaft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 den Gebieten der </a:t>
            </a:r>
            <a:r>
              <a:rPr lang="de-DE" dirty="0" smtClean="0"/>
              <a:t>Savanne, </a:t>
            </a:r>
            <a:r>
              <a:rPr lang="de-DE" dirty="0"/>
              <a:t>wo es zu trocken </a:t>
            </a:r>
            <a:r>
              <a:rPr lang="de-DE" dirty="0" smtClean="0"/>
              <a:t>ist, </a:t>
            </a:r>
            <a:r>
              <a:rPr lang="de-DE" dirty="0"/>
              <a:t>um                 Pflanzen </a:t>
            </a:r>
            <a:r>
              <a:rPr lang="de-DE" dirty="0" smtClean="0"/>
              <a:t>anzubauen, </a:t>
            </a:r>
            <a:r>
              <a:rPr lang="de-DE" dirty="0"/>
              <a:t>wird Viehwirtschaft betrieben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 Bauern folgen mit der Herde dem Regen</a:t>
            </a:r>
          </a:p>
          <a:p>
            <a:endParaRPr lang="de-DE" dirty="0"/>
          </a:p>
          <a:p>
            <a:r>
              <a:rPr lang="de-DE" dirty="0" smtClean="0"/>
              <a:t>Außer Rindern, </a:t>
            </a:r>
            <a:r>
              <a:rPr lang="de-DE" dirty="0"/>
              <a:t>wie auf dem </a:t>
            </a:r>
            <a:r>
              <a:rPr lang="de-DE" dirty="0" smtClean="0"/>
              <a:t>Foto, </a:t>
            </a:r>
            <a:r>
              <a:rPr lang="de-DE" dirty="0"/>
              <a:t>werden </a:t>
            </a:r>
          </a:p>
          <a:p>
            <a:pPr marL="0" indent="0">
              <a:buNone/>
            </a:pPr>
            <a:r>
              <a:rPr lang="de-DE" dirty="0"/>
              <a:t>   auch Kamele in der Savanne gezüchtet</a:t>
            </a:r>
          </a:p>
          <a:p>
            <a:pPr marL="0" indent="0">
              <a:buNone/>
            </a:pPr>
            <a:r>
              <a:rPr lang="de-DE" dirty="0"/>
              <a:t>   (Trockensavanne)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35" y="3793065"/>
            <a:ext cx="4313385" cy="28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31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Ackerbau</a:t>
            </a:r>
            <a:endParaRPr lang="fr-B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>
                <a:solidFill>
                  <a:srgbClr val="002060"/>
                </a:solidFill>
              </a:rPr>
              <a:t>Wo</a:t>
            </a:r>
            <a:r>
              <a:rPr lang="fr-BE" dirty="0">
                <a:solidFill>
                  <a:srgbClr val="002060"/>
                </a:solidFill>
              </a:rPr>
              <a:t> es </a:t>
            </a:r>
            <a:r>
              <a:rPr lang="fr-BE" dirty="0" err="1">
                <a:solidFill>
                  <a:srgbClr val="002060"/>
                </a:solidFill>
              </a:rPr>
              <a:t>feucht</a:t>
            </a:r>
            <a:r>
              <a:rPr lang="fr-BE" dirty="0">
                <a:solidFill>
                  <a:srgbClr val="002060"/>
                </a:solidFill>
              </a:rPr>
              <a:t> </a:t>
            </a:r>
            <a:r>
              <a:rPr lang="fr-BE" dirty="0" err="1">
                <a:solidFill>
                  <a:srgbClr val="002060"/>
                </a:solidFill>
              </a:rPr>
              <a:t>genug</a:t>
            </a:r>
            <a:r>
              <a:rPr lang="fr-BE" dirty="0">
                <a:solidFill>
                  <a:srgbClr val="002060"/>
                </a:solidFill>
              </a:rPr>
              <a:t> </a:t>
            </a:r>
            <a:r>
              <a:rPr lang="fr-BE" dirty="0" err="1" smtClean="0">
                <a:solidFill>
                  <a:srgbClr val="002060"/>
                </a:solidFill>
              </a:rPr>
              <a:t>ist</a:t>
            </a:r>
            <a:r>
              <a:rPr lang="fr-BE" dirty="0" smtClean="0">
                <a:solidFill>
                  <a:srgbClr val="002060"/>
                </a:solidFill>
              </a:rPr>
              <a:t>, </a:t>
            </a:r>
            <a:r>
              <a:rPr lang="fr-BE" dirty="0" err="1">
                <a:solidFill>
                  <a:srgbClr val="002060"/>
                </a:solidFill>
              </a:rPr>
              <a:t>wird</a:t>
            </a:r>
            <a:r>
              <a:rPr lang="fr-BE" dirty="0">
                <a:solidFill>
                  <a:srgbClr val="002060"/>
                </a:solidFill>
              </a:rPr>
              <a:t> </a:t>
            </a:r>
            <a:r>
              <a:rPr lang="fr-BE" dirty="0" err="1">
                <a:solidFill>
                  <a:srgbClr val="002060"/>
                </a:solidFill>
              </a:rPr>
              <a:t>auch</a:t>
            </a:r>
            <a:r>
              <a:rPr lang="fr-BE" dirty="0">
                <a:solidFill>
                  <a:srgbClr val="002060"/>
                </a:solidFill>
              </a:rPr>
              <a:t> </a:t>
            </a:r>
            <a:r>
              <a:rPr lang="fr-BE" dirty="0" err="1">
                <a:solidFill>
                  <a:srgbClr val="002060"/>
                </a:solidFill>
              </a:rPr>
              <a:t>Ackerbau</a:t>
            </a:r>
            <a:r>
              <a:rPr lang="fr-BE" dirty="0">
                <a:solidFill>
                  <a:srgbClr val="002060"/>
                </a:solidFill>
              </a:rPr>
              <a:t> </a:t>
            </a:r>
            <a:r>
              <a:rPr lang="fr-BE" dirty="0" err="1">
                <a:solidFill>
                  <a:srgbClr val="002060"/>
                </a:solidFill>
              </a:rPr>
              <a:t>betrieben</a:t>
            </a:r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r>
              <a:rPr lang="fr-BE" dirty="0" err="1">
                <a:solidFill>
                  <a:srgbClr val="002060"/>
                </a:solidFill>
              </a:rPr>
              <a:t>Angebaut</a:t>
            </a:r>
            <a:r>
              <a:rPr lang="fr-BE" dirty="0">
                <a:solidFill>
                  <a:srgbClr val="002060"/>
                </a:solidFill>
              </a:rPr>
              <a:t> </a:t>
            </a:r>
            <a:r>
              <a:rPr lang="fr-BE" dirty="0" err="1">
                <a:solidFill>
                  <a:srgbClr val="002060"/>
                </a:solidFill>
              </a:rPr>
              <a:t>werden</a:t>
            </a:r>
            <a:r>
              <a:rPr lang="fr-BE" dirty="0">
                <a:solidFill>
                  <a:srgbClr val="002060"/>
                </a:solidFill>
              </a:rPr>
              <a:t> k</a:t>
            </a:r>
            <a:r>
              <a:rPr lang="de-DE" dirty="0">
                <a:solidFill>
                  <a:srgbClr val="002060"/>
                </a:solidFill>
              </a:rPr>
              <a:t>ö</a:t>
            </a:r>
            <a:r>
              <a:rPr lang="fr-BE" dirty="0" err="1">
                <a:solidFill>
                  <a:srgbClr val="002060"/>
                </a:solidFill>
              </a:rPr>
              <a:t>nnen:Hirse</a:t>
            </a:r>
            <a:r>
              <a:rPr lang="fr-BE" dirty="0">
                <a:solidFill>
                  <a:srgbClr val="002060"/>
                </a:solidFill>
              </a:rPr>
              <a:t>; </a:t>
            </a:r>
            <a:r>
              <a:rPr lang="fr-BE" dirty="0" err="1">
                <a:solidFill>
                  <a:srgbClr val="002060"/>
                </a:solidFill>
              </a:rPr>
              <a:t>Batate</a:t>
            </a:r>
            <a:r>
              <a:rPr lang="fr-BE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fr-BE" dirty="0">
                <a:solidFill>
                  <a:srgbClr val="002060"/>
                </a:solidFill>
              </a:rPr>
              <a:t>   </a:t>
            </a:r>
            <a:r>
              <a:rPr lang="fr-BE" dirty="0" err="1">
                <a:solidFill>
                  <a:srgbClr val="002060"/>
                </a:solidFill>
              </a:rPr>
              <a:t>Maniok</a:t>
            </a:r>
            <a:r>
              <a:rPr lang="fr-BE" dirty="0">
                <a:solidFill>
                  <a:srgbClr val="002060"/>
                </a:solidFill>
              </a:rPr>
              <a:t>; </a:t>
            </a:r>
            <a:r>
              <a:rPr lang="fr-BE" dirty="0" err="1">
                <a:solidFill>
                  <a:srgbClr val="002060"/>
                </a:solidFill>
              </a:rPr>
              <a:t>Yams</a:t>
            </a:r>
            <a:endParaRPr lang="fr-BE" dirty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r>
              <a:rPr lang="fr-BE" dirty="0" err="1">
                <a:solidFill>
                  <a:srgbClr val="002060"/>
                </a:solidFill>
              </a:rPr>
              <a:t>Sehr</a:t>
            </a:r>
            <a:r>
              <a:rPr lang="fr-BE" dirty="0">
                <a:solidFill>
                  <a:srgbClr val="002060"/>
                </a:solidFill>
              </a:rPr>
              <a:t> </a:t>
            </a:r>
            <a:r>
              <a:rPr lang="fr-BE" dirty="0" err="1">
                <a:solidFill>
                  <a:srgbClr val="002060"/>
                </a:solidFill>
              </a:rPr>
              <a:t>oft</a:t>
            </a:r>
            <a:r>
              <a:rPr lang="fr-BE" dirty="0">
                <a:solidFill>
                  <a:srgbClr val="002060"/>
                </a:solidFill>
              </a:rPr>
              <a:t> </a:t>
            </a:r>
            <a:r>
              <a:rPr lang="fr-BE" dirty="0" err="1">
                <a:solidFill>
                  <a:srgbClr val="002060"/>
                </a:solidFill>
              </a:rPr>
              <a:t>wird</a:t>
            </a:r>
            <a:r>
              <a:rPr lang="fr-BE" dirty="0">
                <a:solidFill>
                  <a:srgbClr val="002060"/>
                </a:solidFill>
              </a:rPr>
              <a:t> </a:t>
            </a:r>
            <a:r>
              <a:rPr lang="fr-BE" dirty="0" err="1">
                <a:solidFill>
                  <a:srgbClr val="002060"/>
                </a:solidFill>
              </a:rPr>
              <a:t>Hirse</a:t>
            </a:r>
            <a:r>
              <a:rPr lang="fr-BE" dirty="0">
                <a:solidFill>
                  <a:srgbClr val="002060"/>
                </a:solidFill>
              </a:rPr>
              <a:t> </a:t>
            </a:r>
            <a:r>
              <a:rPr lang="fr-BE" dirty="0" err="1">
                <a:solidFill>
                  <a:srgbClr val="002060"/>
                </a:solidFill>
              </a:rPr>
              <a:t>angepflanzt</a:t>
            </a:r>
            <a:r>
              <a:rPr lang="fr-BE" dirty="0">
                <a:solidFill>
                  <a:srgbClr val="002060"/>
                </a:solidFill>
              </a:rPr>
              <a:t> </a:t>
            </a:r>
          </a:p>
          <a:p>
            <a:endParaRPr lang="fr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Trocken- und Regenzeiten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13" y="2358885"/>
            <a:ext cx="2839244" cy="4237677"/>
          </a:xfrm>
          <a:prstGeom prst="rect">
            <a:avLst/>
          </a:prstGeom>
        </p:spPr>
      </p:pic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75" y="2841378"/>
            <a:ext cx="5393634" cy="3435803"/>
          </a:xfrm>
        </p:spPr>
      </p:pic>
      <p:sp>
        <p:nvSpPr>
          <p:cNvPr id="12" name="Textfeld 11"/>
          <p:cNvSpPr txBox="1"/>
          <p:nvPr/>
        </p:nvSpPr>
        <p:spPr>
          <a:xfrm>
            <a:off x="1102416" y="1788979"/>
            <a:ext cx="523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/>
              <a:t>Affenbrotbaum während der Regenzeit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460973" y="1404778"/>
            <a:ext cx="4134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Affenbrotbaum während der Trockenzeit</a:t>
            </a:r>
          </a:p>
        </p:txBody>
      </p:sp>
    </p:spTree>
    <p:extLst>
      <p:ext uri="{BB962C8B-B14F-4D97-AF65-F5344CB8AC3E}">
        <p14:creationId xmlns:p14="http://schemas.microsoft.com/office/powerpoint/2010/main" val="3159034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BE" dirty="0">
                <a:solidFill>
                  <a:srgbClr val="FFFF00"/>
                </a:solidFill>
              </a:rPr>
              <a:t>Sahel-Zone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>
                <a:solidFill>
                  <a:srgbClr val="FFFF00"/>
                </a:solidFill>
              </a:rPr>
              <a:t>Die </a:t>
            </a:r>
            <a:r>
              <a:rPr lang="fr-BE" dirty="0" err="1">
                <a:solidFill>
                  <a:srgbClr val="FFFF00"/>
                </a:solidFill>
              </a:rPr>
              <a:t>Wüste</a:t>
            </a:r>
            <a:r>
              <a:rPr lang="fr-BE" dirty="0">
                <a:solidFill>
                  <a:srgbClr val="FFFF00"/>
                </a:solidFill>
              </a:rPr>
              <a:t> in </a:t>
            </a:r>
            <a:r>
              <a:rPr lang="fr-BE" dirty="0" err="1">
                <a:solidFill>
                  <a:srgbClr val="FFFF00"/>
                </a:solidFill>
              </a:rPr>
              <a:t>Afrika</a:t>
            </a:r>
            <a:r>
              <a:rPr lang="fr-BE" dirty="0">
                <a:solidFill>
                  <a:srgbClr val="FFFF00"/>
                </a:solidFill>
              </a:rPr>
              <a:t> </a:t>
            </a:r>
            <a:r>
              <a:rPr lang="fr-BE" dirty="0" err="1">
                <a:solidFill>
                  <a:srgbClr val="FFFF00"/>
                </a:solidFill>
              </a:rPr>
              <a:t>verdr</a:t>
            </a:r>
            <a:r>
              <a:rPr lang="de-DE" dirty="0">
                <a:solidFill>
                  <a:srgbClr val="FFFF00"/>
                </a:solidFill>
              </a:rPr>
              <a:t>ä</a:t>
            </a:r>
            <a:r>
              <a:rPr lang="fr-BE" dirty="0" err="1">
                <a:solidFill>
                  <a:srgbClr val="FFFF00"/>
                </a:solidFill>
              </a:rPr>
              <a:t>ngt</a:t>
            </a:r>
            <a:r>
              <a:rPr lang="fr-BE" dirty="0">
                <a:solidFill>
                  <a:srgbClr val="FFFF00"/>
                </a:solidFill>
              </a:rPr>
              <a:t> die </a:t>
            </a:r>
            <a:r>
              <a:rPr lang="fr-BE" dirty="0" err="1">
                <a:solidFill>
                  <a:srgbClr val="FFFF00"/>
                </a:solidFill>
              </a:rPr>
              <a:t>Savanne</a:t>
            </a:r>
            <a:endParaRPr lang="fr-BE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BE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dirty="0">
                <a:solidFill>
                  <a:srgbClr val="FFFF00"/>
                </a:solidFill>
              </a:rPr>
              <a:t> </a:t>
            </a:r>
            <a:r>
              <a:rPr lang="fr-BE" dirty="0" err="1">
                <a:solidFill>
                  <a:srgbClr val="FFFF00"/>
                </a:solidFill>
              </a:rPr>
              <a:t>Warum</a:t>
            </a:r>
            <a:r>
              <a:rPr lang="fr-BE" dirty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fr-BE" dirty="0">
                <a:solidFill>
                  <a:srgbClr val="FFFF00"/>
                </a:solidFill>
              </a:rPr>
              <a:t>                  Es </a:t>
            </a:r>
            <a:r>
              <a:rPr lang="fr-BE" dirty="0" err="1">
                <a:solidFill>
                  <a:srgbClr val="FFFF00"/>
                </a:solidFill>
              </a:rPr>
              <a:t>regnet</a:t>
            </a:r>
            <a:r>
              <a:rPr lang="fr-BE" dirty="0">
                <a:solidFill>
                  <a:srgbClr val="FFFF00"/>
                </a:solidFill>
              </a:rPr>
              <a:t> </a:t>
            </a:r>
            <a:r>
              <a:rPr lang="fr-BE" dirty="0" err="1">
                <a:solidFill>
                  <a:srgbClr val="FFFF00"/>
                </a:solidFill>
              </a:rPr>
              <a:t>weniger</a:t>
            </a:r>
            <a:r>
              <a:rPr lang="fr-BE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fr-BE" dirty="0">
                <a:solidFill>
                  <a:srgbClr val="FFFF00"/>
                </a:solidFill>
              </a:rPr>
              <a:t>                  </a:t>
            </a:r>
            <a:r>
              <a:rPr lang="fr-BE" dirty="0" err="1">
                <a:solidFill>
                  <a:srgbClr val="FFFF00"/>
                </a:solidFill>
              </a:rPr>
              <a:t>und</a:t>
            </a:r>
            <a:r>
              <a:rPr lang="fr-BE" dirty="0">
                <a:solidFill>
                  <a:srgbClr val="FFFF00"/>
                </a:solidFill>
              </a:rPr>
              <a:t> Boden </a:t>
            </a:r>
            <a:r>
              <a:rPr lang="fr-BE" dirty="0" err="1">
                <a:solidFill>
                  <a:srgbClr val="FFFF00"/>
                </a:solidFill>
              </a:rPr>
              <a:t>und</a:t>
            </a:r>
            <a:r>
              <a:rPr lang="fr-BE" dirty="0">
                <a:solidFill>
                  <a:srgbClr val="FFFF00"/>
                </a:solidFill>
              </a:rPr>
              <a:t> </a:t>
            </a:r>
            <a:r>
              <a:rPr lang="fr-BE" dirty="0" err="1">
                <a:solidFill>
                  <a:srgbClr val="FFFF00"/>
                </a:solidFill>
              </a:rPr>
              <a:t>Pflanzen</a:t>
            </a:r>
            <a:endParaRPr lang="fr-BE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fr-BE" dirty="0">
                <a:solidFill>
                  <a:srgbClr val="FFFF00"/>
                </a:solidFill>
              </a:rPr>
              <a:t>                  </a:t>
            </a:r>
            <a:r>
              <a:rPr lang="fr-BE" dirty="0" err="1">
                <a:solidFill>
                  <a:srgbClr val="FFFF00"/>
                </a:solidFill>
              </a:rPr>
              <a:t>t</a:t>
            </a:r>
            <a:r>
              <a:rPr lang="fr-BE" dirty="0" err="1" smtClean="0">
                <a:solidFill>
                  <a:srgbClr val="FFFF00"/>
                </a:solidFill>
              </a:rPr>
              <a:t>rocknen</a:t>
            </a:r>
            <a:r>
              <a:rPr lang="fr-BE" dirty="0" smtClean="0">
                <a:solidFill>
                  <a:srgbClr val="FFFF00"/>
                </a:solidFill>
              </a:rPr>
              <a:t> </a:t>
            </a:r>
            <a:r>
              <a:rPr lang="fr-BE" dirty="0" err="1">
                <a:solidFill>
                  <a:srgbClr val="FFFF00"/>
                </a:solidFill>
              </a:rPr>
              <a:t>aus</a:t>
            </a:r>
            <a:r>
              <a:rPr lang="fr-BE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                 </a:t>
            </a:r>
          </a:p>
          <a:p>
            <a:pPr marL="0" indent="0">
              <a:buNone/>
            </a:pPr>
            <a:r>
              <a:rPr lang="fr-BE" dirty="0"/>
              <a:t>                  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7" y="1690688"/>
            <a:ext cx="4368801" cy="43688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5349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FFFF00"/>
                </a:solidFill>
              </a:rPr>
              <a:t>Tiere</a:t>
            </a:r>
            <a:r>
              <a:rPr lang="fr-BE" dirty="0">
                <a:solidFill>
                  <a:srgbClr val="FFFF00"/>
                </a:solidFill>
              </a:rPr>
              <a:t> der </a:t>
            </a:r>
            <a:r>
              <a:rPr lang="fr-BE" dirty="0" err="1">
                <a:solidFill>
                  <a:srgbClr val="FFFF00"/>
                </a:solidFill>
              </a:rPr>
              <a:t>Savanne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59836" cy="4695248"/>
          </a:xfrm>
        </p:spPr>
        <p:txBody>
          <a:bodyPr>
            <a:normAutofit/>
          </a:bodyPr>
          <a:lstStyle/>
          <a:p>
            <a:pPr fontAlgn="base"/>
            <a:r>
              <a:rPr lang="de-DE" b="1" i="1" dirty="0">
                <a:solidFill>
                  <a:srgbClr val="FFFF00"/>
                </a:solidFill>
              </a:rPr>
              <a:t>In der Savanne leben:</a:t>
            </a:r>
          </a:p>
          <a:p>
            <a:pPr marL="0" indent="0" fontAlgn="base">
              <a:buNone/>
            </a:pPr>
            <a:r>
              <a:rPr lang="de-DE" b="1" i="1" dirty="0">
                <a:solidFill>
                  <a:srgbClr val="FFFF00"/>
                </a:solidFill>
              </a:rPr>
              <a:t>   Zebras, Giraffen, Antilopen, Gazellen ,Wasserbüffel, Elefanten und Löwe.</a:t>
            </a:r>
          </a:p>
          <a:p>
            <a:pPr marL="0" indent="0" fontAlgn="base">
              <a:buNone/>
            </a:pPr>
            <a:r>
              <a:rPr lang="de-DE" b="1" i="1" dirty="0">
                <a:solidFill>
                  <a:srgbClr val="FFFF00"/>
                </a:solidFill>
              </a:rPr>
              <a:t>   Hyänenhunde, Geparden und Tüpfelhyänen. Zebras, Antilopen.</a:t>
            </a:r>
          </a:p>
          <a:p>
            <a:pPr marL="0" indent="0" fontAlgn="base">
              <a:buNone/>
            </a:pPr>
            <a:r>
              <a:rPr lang="de-DE" b="1" i="1" dirty="0">
                <a:solidFill>
                  <a:srgbClr val="FFFF00"/>
                </a:solidFill>
              </a:rPr>
              <a:t>   Kängurus, Springmäuse und Springhasen sowie Raubvögel und Geier. </a:t>
            </a:r>
          </a:p>
          <a:p>
            <a:pPr marL="0" indent="0" fontAlgn="base">
              <a:buNone/>
            </a:pPr>
            <a:r>
              <a:rPr lang="de-DE" b="1" i="1" dirty="0">
                <a:solidFill>
                  <a:srgbClr val="FFFF00"/>
                </a:solidFill>
              </a:rPr>
              <a:t>  Termiten, Ameisen und Heuschrecken sind besonders häufig in der              </a:t>
            </a:r>
          </a:p>
          <a:p>
            <a:pPr marL="0" indent="0" fontAlgn="base">
              <a:buNone/>
            </a:pPr>
            <a:r>
              <a:rPr lang="de-DE" b="1" i="1" dirty="0">
                <a:solidFill>
                  <a:srgbClr val="FFFF00"/>
                </a:solidFill>
              </a:rPr>
              <a:t>  Trocken- und Dornsavanne zu finden.</a:t>
            </a:r>
          </a:p>
          <a:p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290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Bodoni MT Black</vt:lpstr>
      <vt:lpstr>Calibri</vt:lpstr>
      <vt:lpstr>Calibri Light</vt:lpstr>
      <vt:lpstr>Wingdings</vt:lpstr>
      <vt:lpstr>Office Theme</vt:lpstr>
      <vt:lpstr>                          Savanne</vt:lpstr>
      <vt:lpstr>Was ist die Savanne</vt:lpstr>
      <vt:lpstr>Die verschiedenen Typen der Savanne</vt:lpstr>
      <vt:lpstr>Die verschiedenen Typen der Savanne 2</vt:lpstr>
      <vt:lpstr>Viehwirtschaft</vt:lpstr>
      <vt:lpstr>Ackerbau</vt:lpstr>
      <vt:lpstr>Trocken- und Regenzeiten</vt:lpstr>
      <vt:lpstr>Sahel-Zone</vt:lpstr>
      <vt:lpstr>Tiere der Savanne</vt:lpstr>
      <vt:lpstr>Die Tv-Stars unter den Savannentieren</vt:lpstr>
      <vt:lpstr>Tourismus in der Savanne</vt:lpstr>
      <vt:lpstr>Danke fürs Zuhören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CONTE Leandro (IXL-S1DEA)</dc:creator>
  <cp:lastModifiedBy>SCHWENGELBECK Andre</cp:lastModifiedBy>
  <cp:revision>27</cp:revision>
  <dcterms:created xsi:type="dcterms:W3CDTF">2017-01-27T17:41:23Z</dcterms:created>
  <dcterms:modified xsi:type="dcterms:W3CDTF">2017-02-08T07:46:36Z</dcterms:modified>
  <cp:contentStatus/>
</cp:coreProperties>
</file>